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  <p:embeddedFont>
      <p:font typeface="Pacifico"/>
      <p:regular r:id="rId20"/>
    </p:embeddedFont>
    <p:embeddedFont>
      <p:font typeface="Roboto Mon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6A4A531-6992-4D2D-81E5-843D7667EECB}">
  <a:tblStyle styleId="{96A4A531-6992-4D2D-81E5-843D7667EEC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acifico-regular.fntdata"/><Relationship Id="rId11" Type="http://schemas.openxmlformats.org/officeDocument/2006/relationships/slide" Target="slides/slide5.xml"/><Relationship Id="rId22" Type="http://schemas.openxmlformats.org/officeDocument/2006/relationships/font" Target="fonts/RobotoMono-bold.fntdata"/><Relationship Id="rId10" Type="http://schemas.openxmlformats.org/officeDocument/2006/relationships/slide" Target="slides/slide4.xml"/><Relationship Id="rId21" Type="http://schemas.openxmlformats.org/officeDocument/2006/relationships/font" Target="fonts/RobotoMono-regular.fntdata"/><Relationship Id="rId13" Type="http://schemas.openxmlformats.org/officeDocument/2006/relationships/slide" Target="slides/slide7.xml"/><Relationship Id="rId24" Type="http://schemas.openxmlformats.org/officeDocument/2006/relationships/font" Target="fonts/RobotoMono-boldItalic.fntdata"/><Relationship Id="rId12" Type="http://schemas.openxmlformats.org/officeDocument/2006/relationships/slide" Target="slides/slide6.xml"/><Relationship Id="rId23" Type="http://schemas.openxmlformats.org/officeDocument/2006/relationships/font" Target="fonts/RobotoMon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5" Type="http://schemas.openxmlformats.org/officeDocument/2006/relationships/slideMaster" Target="slideMasters/slideMaster1.xml"/><Relationship Id="rId19" Type="http://schemas.openxmlformats.org/officeDocument/2006/relationships/font" Target="fonts/Roboto-bold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Roboto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e9090756a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e9090756a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d91e1f37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d91e1f37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d9c453428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d9c45342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d91e1f37e_1_10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d91e1f37e_1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e9090756a_1_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e9090756a_1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2460df29bd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2460df29bd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f64f5ca35f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f64f5ca35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d5b09a965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d5b09a965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e9090756a_1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e9090756a_1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3"/>
          <p:cNvPicPr preferRelativeResize="0"/>
          <p:nvPr/>
        </p:nvPicPr>
        <p:blipFill rotWithShape="1">
          <a:blip r:embed="rId3">
            <a:alphaModFix/>
          </a:blip>
          <a:srcRect b="0" l="7783" r="0" t="0"/>
          <a:stretch/>
        </p:blipFill>
        <p:spPr>
          <a:xfrm>
            <a:off x="1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3"/>
          <p:cNvSpPr txBox="1"/>
          <p:nvPr>
            <p:ph type="title"/>
          </p:nvPr>
        </p:nvSpPr>
        <p:spPr>
          <a:xfrm>
            <a:off x="414050" y="640650"/>
            <a:ext cx="5049300" cy="337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700">
                <a:solidFill>
                  <a:srgbClr val="F0F6FC"/>
                </a:solidFill>
                <a:latin typeface="Arial"/>
                <a:ea typeface="Arial"/>
                <a:cs typeface="Arial"/>
                <a:sym typeface="Arial"/>
              </a:rPr>
              <a:t>SAS_2 Case Study: </a:t>
            </a:r>
            <a:endParaRPr b="1" sz="3700">
              <a:solidFill>
                <a:srgbClr val="F0F6F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4300">
                <a:solidFill>
                  <a:srgbClr val="F0F6FC"/>
                </a:solidFill>
                <a:latin typeface="Arial"/>
                <a:ea typeface="Arial"/>
                <a:cs typeface="Arial"/>
                <a:sym typeface="Arial"/>
              </a:rPr>
              <a:t>World Tourism Data Preparation</a:t>
            </a:r>
            <a:endParaRPr b="1" sz="4300">
              <a:solidFill>
                <a:srgbClr val="F0F6F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4800"/>
              <a:t> </a:t>
            </a:r>
            <a:endParaRPr sz="4800"/>
          </a:p>
        </p:txBody>
      </p:sp>
      <p:sp>
        <p:nvSpPr>
          <p:cNvPr id="69" name="Google Shape;69;p13"/>
          <p:cNvSpPr txBox="1"/>
          <p:nvPr/>
        </p:nvSpPr>
        <p:spPr>
          <a:xfrm>
            <a:off x="490250" y="4124200"/>
            <a:ext cx="5049300" cy="70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Done By: 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Mariam Ayman Moustafa Mahmoud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loseup from the side of a hand pushing a knob on an audio mixer" id="74" name="Google Shape;74;p14"/>
          <p:cNvPicPr preferRelativeResize="0"/>
          <p:nvPr/>
        </p:nvPicPr>
        <p:blipFill rotWithShape="1">
          <a:blip r:embed="rId3">
            <a:alphaModFix/>
          </a:blip>
          <a:srcRect b="15419" l="7506" r="42247" t="0"/>
          <a:stretch/>
        </p:blipFill>
        <p:spPr>
          <a:xfrm>
            <a:off x="-9150" y="0"/>
            <a:ext cx="45944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4"/>
          <p:cNvSpPr txBox="1"/>
          <p:nvPr>
            <p:ph type="title"/>
          </p:nvPr>
        </p:nvSpPr>
        <p:spPr>
          <a:xfrm>
            <a:off x="113100" y="1525800"/>
            <a:ext cx="43992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Table of Contents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6" name="Google Shape;76;p1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74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Char char="-"/>
            </a:pPr>
            <a:r>
              <a:rPr lang="en" sz="2300"/>
              <a:t>Introduction</a:t>
            </a:r>
            <a:endParaRPr sz="2300"/>
          </a:p>
          <a:p>
            <a:pPr indent="-374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Char char="-"/>
            </a:pPr>
            <a:r>
              <a:rPr lang="en" sz="2300"/>
              <a:t>Problem Definition</a:t>
            </a:r>
            <a:endParaRPr sz="2300"/>
          </a:p>
          <a:p>
            <a:pPr indent="-374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Char char="-"/>
            </a:pPr>
            <a:r>
              <a:rPr lang="en" sz="2300"/>
              <a:t>Dataset</a:t>
            </a:r>
            <a:endParaRPr sz="2300"/>
          </a:p>
          <a:p>
            <a:pPr indent="-374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Char char="-"/>
            </a:pPr>
            <a:r>
              <a:rPr lang="en" sz="2300"/>
              <a:t>Analytical Methods</a:t>
            </a:r>
            <a:endParaRPr sz="2300"/>
          </a:p>
          <a:p>
            <a:pPr indent="-374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Char char="-"/>
            </a:pPr>
            <a:r>
              <a:rPr lang="en" sz="2300"/>
              <a:t>Analytical Insights</a:t>
            </a:r>
            <a:endParaRPr sz="23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/>
          <p:nvPr>
            <p:ph idx="1" type="subTitle"/>
          </p:nvPr>
        </p:nvSpPr>
        <p:spPr>
          <a:xfrm>
            <a:off x="477625" y="43498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Introduction</a:t>
            </a:r>
            <a:endParaRPr b="1" sz="2400"/>
          </a:p>
        </p:txBody>
      </p:sp>
      <p:sp>
        <p:nvSpPr>
          <p:cNvPr id="82" name="Google Shape;82;p15"/>
          <p:cNvSpPr txBox="1"/>
          <p:nvPr>
            <p:ph idx="1" type="subTitle"/>
          </p:nvPr>
        </p:nvSpPr>
        <p:spPr>
          <a:xfrm>
            <a:off x="401425" y="1273150"/>
            <a:ext cx="7538700" cy="252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b="1" lang="en" sz="1400">
                <a:latin typeface="Arial"/>
                <a:ea typeface="Arial"/>
                <a:cs typeface="Arial"/>
                <a:sym typeface="Arial"/>
              </a:rPr>
              <a:t>Context:</a:t>
            </a:r>
            <a:r>
              <a:rPr lang="en" sz="1400">
                <a:latin typeface="Arial"/>
                <a:ea typeface="Arial"/>
                <a:cs typeface="Arial"/>
                <a:sym typeface="Arial"/>
              </a:rPr>
              <a:t> World tourism data is crucial for understanding global tourism trends, economic impacts, and policy-making.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5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b="1" lang="en" sz="1400">
                <a:latin typeface="Arial"/>
                <a:ea typeface="Arial"/>
                <a:cs typeface="Arial"/>
                <a:sym typeface="Arial"/>
              </a:rPr>
              <a:t>Goal:</a:t>
            </a:r>
            <a:r>
              <a:rPr lang="en" sz="1400">
                <a:latin typeface="Arial"/>
                <a:ea typeface="Arial"/>
                <a:cs typeface="Arial"/>
                <a:sym typeface="Arial"/>
              </a:rPr>
              <a:t> To clean, prepare, and validate tourism data for accurate analysis and insights.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15"/>
          <p:cNvSpPr/>
          <p:nvPr/>
        </p:nvSpPr>
        <p:spPr>
          <a:xfrm>
            <a:off x="0" y="3402225"/>
            <a:ext cx="2567700" cy="1741200"/>
          </a:xfrm>
          <a:prstGeom prst="triangle">
            <a:avLst>
              <a:gd fmla="val 0" name="adj"/>
            </a:avLst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" name="Google Shape;84;p15"/>
          <p:cNvSpPr/>
          <p:nvPr/>
        </p:nvSpPr>
        <p:spPr>
          <a:xfrm>
            <a:off x="0" y="4123125"/>
            <a:ext cx="2567700" cy="1020300"/>
          </a:xfrm>
          <a:prstGeom prst="triangle">
            <a:avLst>
              <a:gd fmla="val 100000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 txBox="1"/>
          <p:nvPr>
            <p:ph type="title"/>
          </p:nvPr>
        </p:nvSpPr>
        <p:spPr>
          <a:xfrm>
            <a:off x="471900" y="4339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Definition</a:t>
            </a:r>
            <a:endParaRPr/>
          </a:p>
        </p:txBody>
      </p:sp>
      <p:sp>
        <p:nvSpPr>
          <p:cNvPr id="90" name="Google Shape;90;p16"/>
          <p:cNvSpPr txBox="1"/>
          <p:nvPr>
            <p:ph idx="1" type="body"/>
          </p:nvPr>
        </p:nvSpPr>
        <p:spPr>
          <a:xfrm>
            <a:off x="243300" y="1683075"/>
            <a:ext cx="5462400" cy="260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Challenge:</a:t>
            </a: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dataset contains raw tourism data with inconsistencies and missing values. The goal is to: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1" marL="9144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○"/>
            </a:pP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Clean the data by handling missing values and correcting formats.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○"/>
            </a:pP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Integrate with additional country information.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○"/>
            </a:pP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Validate the processed data for accuracy.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 sz="2000"/>
          </a:p>
        </p:txBody>
      </p:sp>
      <p:graphicFrame>
        <p:nvGraphicFramePr>
          <p:cNvPr id="91" name="Google Shape;91;p16"/>
          <p:cNvGraphicFramePr/>
          <p:nvPr/>
        </p:nvGraphicFramePr>
        <p:xfrm>
          <a:off x="5833481" y="455223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{96A4A531-6992-4D2D-81E5-843D7667EECB}</a:tableStyleId>
              </a:tblPr>
              <a:tblGrid>
                <a:gridCol w="821450"/>
                <a:gridCol w="821450"/>
                <a:gridCol w="821450"/>
                <a:gridCol w="821450"/>
              </a:tblGrid>
              <a:tr h="2416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20XX</a:t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20XX</a:t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20XX</a:t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20XX</a:t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92" name="Google Shape;92;p16"/>
          <p:cNvSpPr/>
          <p:nvPr/>
        </p:nvSpPr>
        <p:spPr>
          <a:xfrm>
            <a:off x="5916825" y="3536048"/>
            <a:ext cx="722400" cy="990600"/>
          </a:xfrm>
          <a:prstGeom prst="rect">
            <a:avLst/>
          </a:prstGeom>
          <a:solidFill>
            <a:srgbClr val="2012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6"/>
          <p:cNvSpPr/>
          <p:nvPr/>
        </p:nvSpPr>
        <p:spPr>
          <a:xfrm>
            <a:off x="6737583" y="3069166"/>
            <a:ext cx="722400" cy="1457400"/>
          </a:xfrm>
          <a:prstGeom prst="rect">
            <a:avLst/>
          </a:prstGeom>
          <a:solidFill>
            <a:srgbClr val="F6B26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6"/>
          <p:cNvSpPr/>
          <p:nvPr/>
        </p:nvSpPr>
        <p:spPr>
          <a:xfrm>
            <a:off x="7558341" y="1919075"/>
            <a:ext cx="722400" cy="2607600"/>
          </a:xfrm>
          <a:prstGeom prst="rect">
            <a:avLst/>
          </a:prstGeom>
          <a:solidFill>
            <a:srgbClr val="4581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6"/>
          <p:cNvSpPr/>
          <p:nvPr/>
        </p:nvSpPr>
        <p:spPr>
          <a:xfrm>
            <a:off x="8379100" y="2163901"/>
            <a:ext cx="722400" cy="2363100"/>
          </a:xfrm>
          <a:prstGeom prst="rect">
            <a:avLst/>
          </a:prstGeom>
          <a:solidFill>
            <a:srgbClr val="274E1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6" name="Google Shape;96;p16"/>
          <p:cNvCxnSpPr/>
          <p:nvPr/>
        </p:nvCxnSpPr>
        <p:spPr>
          <a:xfrm rot="10800000">
            <a:off x="509400" y="4552050"/>
            <a:ext cx="81471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C343D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/>
          <p:nvPr/>
        </p:nvSpPr>
        <p:spPr>
          <a:xfrm>
            <a:off x="3749125" y="243050"/>
            <a:ext cx="5286300" cy="467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</a:rPr>
              <a:t>Source: </a:t>
            </a:r>
            <a:r>
              <a:rPr lang="en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tourism</a:t>
            </a:r>
            <a:r>
              <a:rPr lang="en" sz="1000">
                <a:solidFill>
                  <a:schemeClr val="lt1"/>
                </a:solidFill>
              </a:rPr>
              <a:t>, downloaded from UNdata.</a:t>
            </a:r>
            <a:endParaRPr sz="10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</a:rPr>
              <a:t>Content:</a:t>
            </a:r>
            <a:endParaRPr b="1" sz="1200">
              <a:solidFill>
                <a:schemeClr val="lt1"/>
              </a:solidFill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b="1" lang="en" sz="1000">
                <a:solidFill>
                  <a:schemeClr val="lt1"/>
                </a:solidFill>
              </a:rPr>
              <a:t>Description:</a:t>
            </a:r>
            <a:r>
              <a:rPr lang="en" sz="1000">
                <a:solidFill>
                  <a:schemeClr val="lt1"/>
                </a:solidFill>
              </a:rPr>
              <a:t> Includes annual tourism data for various countries.</a:t>
            </a:r>
            <a:endParaRPr sz="1000">
              <a:solidFill>
                <a:schemeClr val="lt1"/>
              </a:solidFill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b="1" lang="en" sz="1000">
                <a:solidFill>
                  <a:schemeClr val="lt1"/>
                </a:solidFill>
              </a:rPr>
              <a:t>Columns:</a:t>
            </a:r>
            <a:endParaRPr b="1" sz="1000">
              <a:solidFill>
                <a:schemeClr val="lt1"/>
              </a:solidFill>
            </a:endParaRPr>
          </a:p>
          <a:p>
            <a:pPr indent="-2921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</a:pPr>
            <a:r>
              <a:rPr b="1" lang="en" sz="1000">
                <a:solidFill>
                  <a:schemeClr val="lt1"/>
                </a:solidFill>
              </a:rPr>
              <a:t>Country:</a:t>
            </a:r>
            <a:r>
              <a:rPr lang="en" sz="1000">
                <a:solidFill>
                  <a:schemeClr val="lt1"/>
                </a:solidFill>
              </a:rPr>
              <a:t> The country name  for which tourism data is reported.</a:t>
            </a:r>
            <a:endParaRPr sz="1000">
              <a:solidFill>
                <a:schemeClr val="lt1"/>
              </a:solidFill>
            </a:endParaRPr>
          </a:p>
          <a:p>
            <a:pPr indent="-2921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</a:pPr>
            <a:r>
              <a:rPr b="1" lang="en" sz="1000">
                <a:solidFill>
                  <a:schemeClr val="lt1"/>
                </a:solidFill>
              </a:rPr>
              <a:t>Tourism Series:</a:t>
            </a:r>
            <a:r>
              <a:rPr lang="en" sz="1000">
                <a:solidFill>
                  <a:schemeClr val="lt1"/>
                </a:solidFill>
              </a:rPr>
              <a:t> The type of tourism data, such as arrivals, departures, or expenditure.</a:t>
            </a:r>
            <a:endParaRPr sz="1000">
              <a:solidFill>
                <a:schemeClr val="lt1"/>
              </a:solidFill>
            </a:endParaRPr>
          </a:p>
          <a:p>
            <a:pPr indent="-2921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</a:pPr>
            <a:r>
              <a:rPr b="1" lang="en" sz="1000">
                <a:solidFill>
                  <a:schemeClr val="lt1"/>
                </a:solidFill>
              </a:rPr>
              <a:t>Yearly Data:</a:t>
            </a:r>
            <a:r>
              <a:rPr lang="en" sz="1000">
                <a:solidFill>
                  <a:schemeClr val="lt1"/>
                </a:solidFill>
              </a:rPr>
              <a:t> Data for each year from 1995 to 2014, reflecting different tourism metrics.</a:t>
            </a:r>
            <a:endParaRPr sz="10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</a:rPr>
              <a:t>Initial Issues:</a:t>
            </a:r>
            <a:endParaRPr b="1" sz="1200">
              <a:solidFill>
                <a:schemeClr val="lt1"/>
              </a:solidFill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b="1" lang="en" sz="1000">
                <a:solidFill>
                  <a:schemeClr val="lt1"/>
                </a:solidFill>
              </a:rPr>
              <a:t>Inconsistent Country Names:</a:t>
            </a:r>
            <a:r>
              <a:rPr lang="en" sz="1000">
                <a:solidFill>
                  <a:schemeClr val="lt1"/>
                </a:solidFill>
              </a:rPr>
              <a:t> Variations in country names need standardization.</a:t>
            </a:r>
            <a:endParaRPr sz="1000">
              <a:solidFill>
                <a:schemeClr val="lt1"/>
              </a:solidFill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b="1" lang="en" sz="1000">
                <a:solidFill>
                  <a:schemeClr val="lt1"/>
                </a:solidFill>
              </a:rPr>
              <a:t>Missing or Placeholder Values:</a:t>
            </a:r>
            <a:r>
              <a:rPr lang="en" sz="1000">
                <a:solidFill>
                  <a:schemeClr val="lt1"/>
                </a:solidFill>
              </a:rPr>
              <a:t> Some columns contain missing or placeholder values (e.g., "..") that need to be handled.</a:t>
            </a:r>
            <a:endParaRPr sz="1000">
              <a:solidFill>
                <a:schemeClr val="lt1"/>
              </a:solidFill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b="1" lang="en" sz="1000">
                <a:solidFill>
                  <a:schemeClr val="lt1"/>
                </a:solidFill>
              </a:rPr>
              <a:t>Mixed Units of Measurement:</a:t>
            </a:r>
            <a:r>
              <a:rPr lang="en" sz="1000">
                <a:solidFill>
                  <a:schemeClr val="lt1"/>
                </a:solidFill>
              </a:rPr>
              <a:t> The data includes values reported in different units, such as millions and thousands, requiring conversion to a consistent format.</a:t>
            </a:r>
            <a:endParaRPr sz="10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000"/>
              </a:spcAft>
              <a:buNone/>
            </a:pPr>
            <a:r>
              <a:t/>
            </a:r>
            <a:endParaRPr b="1" sz="1100">
              <a:solidFill>
                <a:schemeClr val="lt1"/>
              </a:solidFill>
            </a:endParaRPr>
          </a:p>
        </p:txBody>
      </p:sp>
      <p:sp>
        <p:nvSpPr>
          <p:cNvPr id="102" name="Google Shape;102;p17"/>
          <p:cNvSpPr/>
          <p:nvPr/>
        </p:nvSpPr>
        <p:spPr>
          <a:xfrm>
            <a:off x="-2025" y="0"/>
            <a:ext cx="3738000" cy="5143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" name="Google Shape;103;p17"/>
          <p:cNvSpPr txBox="1"/>
          <p:nvPr>
            <p:ph type="title"/>
          </p:nvPr>
        </p:nvSpPr>
        <p:spPr>
          <a:xfrm>
            <a:off x="685825" y="1728150"/>
            <a:ext cx="3687300" cy="1012800"/>
          </a:xfrm>
          <a:prstGeom prst="rect">
            <a:avLst/>
          </a:prstGeom>
          <a:effectLst>
            <a:outerShdw blurRad="628650" rotWithShape="0" algn="bl" dir="13200000" dist="352425">
              <a:srgbClr val="000000">
                <a:alpha val="6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20124D"/>
                </a:solidFill>
              </a:rPr>
              <a:t>Dataset</a:t>
            </a:r>
            <a:endParaRPr sz="4400">
              <a:solidFill>
                <a:srgbClr val="20124D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loseup from the side of a hand pushing a knob on an audio mixer" id="108" name="Google Shape;108;p18"/>
          <p:cNvPicPr preferRelativeResize="0"/>
          <p:nvPr/>
        </p:nvPicPr>
        <p:blipFill rotWithShape="1">
          <a:blip r:embed="rId3">
            <a:alphaModFix/>
          </a:blip>
          <a:srcRect b="15419" l="7506" r="42247" t="0"/>
          <a:stretch/>
        </p:blipFill>
        <p:spPr>
          <a:xfrm>
            <a:off x="-9150" y="0"/>
            <a:ext cx="4615798" cy="1683074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8"/>
          <p:cNvSpPr txBox="1"/>
          <p:nvPr>
            <p:ph type="title"/>
          </p:nvPr>
        </p:nvSpPr>
        <p:spPr>
          <a:xfrm>
            <a:off x="-65200" y="916325"/>
            <a:ext cx="8222100" cy="76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1"/>
                </a:solidFill>
              </a:rPr>
              <a:t>Analytical Methods</a:t>
            </a:r>
            <a:endParaRPr b="1" sz="3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lt1"/>
              </a:solidFill>
            </a:endParaRPr>
          </a:p>
        </p:txBody>
      </p:sp>
      <p:sp>
        <p:nvSpPr>
          <p:cNvPr id="110" name="Google Shape;110;p18"/>
          <p:cNvSpPr txBox="1"/>
          <p:nvPr>
            <p:ph idx="1" type="body"/>
          </p:nvPr>
        </p:nvSpPr>
        <p:spPr>
          <a:xfrm>
            <a:off x="90900" y="1690475"/>
            <a:ext cx="7537200" cy="350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 Cleaning:</a:t>
            </a:r>
            <a:b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Handled missing values and standardized formats (e.g., uppercase series names); Corrected inconsistent categories as Tourism_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ype (e.g., inbound vs. outbound tourism).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Conversion Handling:</a:t>
            </a:r>
            <a:b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Unified units of measurement for 2014 data by converting values from millions or thousands as needed.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 Merging:</a:t>
            </a:r>
            <a:b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Merged cleaned tourism data with country information, addressing unmatched countries to create two datasets: one with matched records and one with unmatched countries.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Sorting and Filtering:</a:t>
            </a:r>
            <a:b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Sorted country info by name and filtered out mismatched or missing country names to ensure accurate merging.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 b="1" sz="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loseup from the side of a hand pushing a knob on an audio mixer" id="115" name="Google Shape;115;p19"/>
          <p:cNvPicPr preferRelativeResize="0"/>
          <p:nvPr/>
        </p:nvPicPr>
        <p:blipFill rotWithShape="1">
          <a:blip r:embed="rId3">
            <a:alphaModFix/>
          </a:blip>
          <a:srcRect b="15419" l="7506" r="42247" t="0"/>
          <a:stretch/>
        </p:blipFill>
        <p:spPr>
          <a:xfrm>
            <a:off x="-9150" y="0"/>
            <a:ext cx="4615798" cy="1683074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9"/>
          <p:cNvSpPr txBox="1"/>
          <p:nvPr>
            <p:ph type="title"/>
          </p:nvPr>
        </p:nvSpPr>
        <p:spPr>
          <a:xfrm>
            <a:off x="-65200" y="916325"/>
            <a:ext cx="8222100" cy="76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1"/>
                </a:solidFill>
              </a:rPr>
              <a:t>Analytical Methods</a:t>
            </a:r>
            <a:endParaRPr b="1" sz="3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lt1"/>
              </a:solidFill>
            </a:endParaRPr>
          </a:p>
        </p:txBody>
      </p:sp>
      <p:sp>
        <p:nvSpPr>
          <p:cNvPr id="117" name="Google Shape;117;p19"/>
          <p:cNvSpPr txBox="1"/>
          <p:nvPr>
            <p:ph idx="1" type="body"/>
          </p:nvPr>
        </p:nvSpPr>
        <p:spPr>
          <a:xfrm>
            <a:off x="90900" y="1766675"/>
            <a:ext cx="7254300" cy="251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Frequency Analysis:</a:t>
            </a:r>
            <a:b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Checked distributions of variables like Category and Tourism_Type to validate data completeness.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Statistical Summary:</a:t>
            </a:r>
            <a:b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Provided summary statistics (mean, minimum, maximum) for 2014 tourism expenditure.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Report Results:</a:t>
            </a:r>
            <a:b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Produced lists of unmatched countries and frequency counts for key variables to present findings.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 b="1" sz="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" name="Google Shape;122;p20"/>
          <p:cNvGrpSpPr/>
          <p:nvPr/>
        </p:nvGrpSpPr>
        <p:grpSpPr>
          <a:xfrm>
            <a:off x="5593347" y="471388"/>
            <a:ext cx="3307407" cy="4312859"/>
            <a:chOff x="5212394" y="864520"/>
            <a:chExt cx="3307407" cy="3307407"/>
          </a:xfrm>
        </p:grpSpPr>
        <p:sp>
          <p:nvSpPr>
            <p:cNvPr id="123" name="Google Shape;123;p20"/>
            <p:cNvSpPr/>
            <p:nvPr/>
          </p:nvSpPr>
          <p:spPr>
            <a:xfrm>
              <a:off x="521239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20"/>
            <p:cNvSpPr/>
            <p:nvPr/>
          </p:nvSpPr>
          <p:spPr>
            <a:xfrm>
              <a:off x="554948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20"/>
            <p:cNvSpPr/>
            <p:nvPr/>
          </p:nvSpPr>
          <p:spPr>
            <a:xfrm>
              <a:off x="5886575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20"/>
            <p:cNvSpPr/>
            <p:nvPr/>
          </p:nvSpPr>
          <p:spPr>
            <a:xfrm>
              <a:off x="622366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20"/>
            <p:cNvSpPr/>
            <p:nvPr/>
          </p:nvSpPr>
          <p:spPr>
            <a:xfrm>
              <a:off x="656075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20"/>
            <p:cNvSpPr/>
            <p:nvPr/>
          </p:nvSpPr>
          <p:spPr>
            <a:xfrm>
              <a:off x="689784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20"/>
            <p:cNvSpPr/>
            <p:nvPr/>
          </p:nvSpPr>
          <p:spPr>
            <a:xfrm>
              <a:off x="7234932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20"/>
            <p:cNvSpPr/>
            <p:nvPr/>
          </p:nvSpPr>
          <p:spPr>
            <a:xfrm>
              <a:off x="757202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20"/>
            <p:cNvSpPr/>
            <p:nvPr/>
          </p:nvSpPr>
          <p:spPr>
            <a:xfrm>
              <a:off x="790911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20"/>
            <p:cNvSpPr/>
            <p:nvPr/>
          </p:nvSpPr>
          <p:spPr>
            <a:xfrm>
              <a:off x="8246201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20"/>
            <p:cNvSpPr/>
            <p:nvPr/>
          </p:nvSpPr>
          <p:spPr>
            <a:xfrm>
              <a:off x="521239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20"/>
            <p:cNvSpPr/>
            <p:nvPr/>
          </p:nvSpPr>
          <p:spPr>
            <a:xfrm>
              <a:off x="554948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20"/>
            <p:cNvSpPr/>
            <p:nvPr/>
          </p:nvSpPr>
          <p:spPr>
            <a:xfrm>
              <a:off x="5886575" y="1201621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20"/>
            <p:cNvSpPr/>
            <p:nvPr/>
          </p:nvSpPr>
          <p:spPr>
            <a:xfrm>
              <a:off x="622366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20"/>
            <p:cNvSpPr/>
            <p:nvPr/>
          </p:nvSpPr>
          <p:spPr>
            <a:xfrm>
              <a:off x="656075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20"/>
            <p:cNvSpPr/>
            <p:nvPr/>
          </p:nvSpPr>
          <p:spPr>
            <a:xfrm>
              <a:off x="689784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20"/>
            <p:cNvSpPr/>
            <p:nvPr/>
          </p:nvSpPr>
          <p:spPr>
            <a:xfrm>
              <a:off x="7234932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20"/>
            <p:cNvSpPr/>
            <p:nvPr/>
          </p:nvSpPr>
          <p:spPr>
            <a:xfrm>
              <a:off x="757202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20"/>
            <p:cNvSpPr/>
            <p:nvPr/>
          </p:nvSpPr>
          <p:spPr>
            <a:xfrm>
              <a:off x="790911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20"/>
            <p:cNvSpPr/>
            <p:nvPr/>
          </p:nvSpPr>
          <p:spPr>
            <a:xfrm>
              <a:off x="8246201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20"/>
            <p:cNvSpPr/>
            <p:nvPr/>
          </p:nvSpPr>
          <p:spPr>
            <a:xfrm>
              <a:off x="521239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20"/>
            <p:cNvSpPr/>
            <p:nvPr/>
          </p:nvSpPr>
          <p:spPr>
            <a:xfrm>
              <a:off x="554948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20"/>
            <p:cNvSpPr/>
            <p:nvPr/>
          </p:nvSpPr>
          <p:spPr>
            <a:xfrm>
              <a:off x="5886575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20"/>
            <p:cNvSpPr/>
            <p:nvPr/>
          </p:nvSpPr>
          <p:spPr>
            <a:xfrm>
              <a:off x="622366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20"/>
            <p:cNvSpPr/>
            <p:nvPr/>
          </p:nvSpPr>
          <p:spPr>
            <a:xfrm>
              <a:off x="656075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20"/>
            <p:cNvSpPr/>
            <p:nvPr/>
          </p:nvSpPr>
          <p:spPr>
            <a:xfrm>
              <a:off x="689784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20"/>
            <p:cNvSpPr/>
            <p:nvPr/>
          </p:nvSpPr>
          <p:spPr>
            <a:xfrm>
              <a:off x="7234932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20"/>
            <p:cNvSpPr/>
            <p:nvPr/>
          </p:nvSpPr>
          <p:spPr>
            <a:xfrm>
              <a:off x="757202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20"/>
            <p:cNvSpPr/>
            <p:nvPr/>
          </p:nvSpPr>
          <p:spPr>
            <a:xfrm>
              <a:off x="790911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20"/>
            <p:cNvSpPr/>
            <p:nvPr/>
          </p:nvSpPr>
          <p:spPr>
            <a:xfrm>
              <a:off x="8246201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20"/>
            <p:cNvSpPr/>
            <p:nvPr/>
          </p:nvSpPr>
          <p:spPr>
            <a:xfrm>
              <a:off x="5212394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20"/>
            <p:cNvSpPr/>
            <p:nvPr/>
          </p:nvSpPr>
          <p:spPr>
            <a:xfrm>
              <a:off x="5549484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20"/>
            <p:cNvSpPr/>
            <p:nvPr/>
          </p:nvSpPr>
          <p:spPr>
            <a:xfrm>
              <a:off x="5886575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20"/>
            <p:cNvSpPr/>
            <p:nvPr/>
          </p:nvSpPr>
          <p:spPr>
            <a:xfrm>
              <a:off x="622366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20"/>
            <p:cNvSpPr/>
            <p:nvPr/>
          </p:nvSpPr>
          <p:spPr>
            <a:xfrm>
              <a:off x="656075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0"/>
            <p:cNvSpPr/>
            <p:nvPr/>
          </p:nvSpPr>
          <p:spPr>
            <a:xfrm>
              <a:off x="6897844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0"/>
            <p:cNvSpPr/>
            <p:nvPr/>
          </p:nvSpPr>
          <p:spPr>
            <a:xfrm>
              <a:off x="7234932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20"/>
            <p:cNvSpPr/>
            <p:nvPr/>
          </p:nvSpPr>
          <p:spPr>
            <a:xfrm>
              <a:off x="757202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20"/>
            <p:cNvSpPr/>
            <p:nvPr/>
          </p:nvSpPr>
          <p:spPr>
            <a:xfrm>
              <a:off x="790911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20"/>
            <p:cNvSpPr/>
            <p:nvPr/>
          </p:nvSpPr>
          <p:spPr>
            <a:xfrm>
              <a:off x="8246201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20"/>
            <p:cNvSpPr/>
            <p:nvPr/>
          </p:nvSpPr>
          <p:spPr>
            <a:xfrm>
              <a:off x="521239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20"/>
            <p:cNvSpPr/>
            <p:nvPr/>
          </p:nvSpPr>
          <p:spPr>
            <a:xfrm>
              <a:off x="554948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20"/>
            <p:cNvSpPr/>
            <p:nvPr/>
          </p:nvSpPr>
          <p:spPr>
            <a:xfrm>
              <a:off x="5886575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20"/>
            <p:cNvSpPr/>
            <p:nvPr/>
          </p:nvSpPr>
          <p:spPr>
            <a:xfrm>
              <a:off x="622366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20"/>
            <p:cNvSpPr/>
            <p:nvPr/>
          </p:nvSpPr>
          <p:spPr>
            <a:xfrm>
              <a:off x="656075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20"/>
            <p:cNvSpPr/>
            <p:nvPr/>
          </p:nvSpPr>
          <p:spPr>
            <a:xfrm>
              <a:off x="689784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20"/>
            <p:cNvSpPr/>
            <p:nvPr/>
          </p:nvSpPr>
          <p:spPr>
            <a:xfrm>
              <a:off x="7234932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20"/>
            <p:cNvSpPr/>
            <p:nvPr/>
          </p:nvSpPr>
          <p:spPr>
            <a:xfrm>
              <a:off x="757202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20"/>
            <p:cNvSpPr/>
            <p:nvPr/>
          </p:nvSpPr>
          <p:spPr>
            <a:xfrm>
              <a:off x="790911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20"/>
            <p:cNvSpPr/>
            <p:nvPr/>
          </p:nvSpPr>
          <p:spPr>
            <a:xfrm>
              <a:off x="8246201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20"/>
            <p:cNvSpPr/>
            <p:nvPr/>
          </p:nvSpPr>
          <p:spPr>
            <a:xfrm>
              <a:off x="521239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20"/>
            <p:cNvSpPr/>
            <p:nvPr/>
          </p:nvSpPr>
          <p:spPr>
            <a:xfrm>
              <a:off x="554948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20"/>
            <p:cNvSpPr/>
            <p:nvPr/>
          </p:nvSpPr>
          <p:spPr>
            <a:xfrm>
              <a:off x="5886575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20"/>
            <p:cNvSpPr/>
            <p:nvPr/>
          </p:nvSpPr>
          <p:spPr>
            <a:xfrm>
              <a:off x="622366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20"/>
            <p:cNvSpPr/>
            <p:nvPr/>
          </p:nvSpPr>
          <p:spPr>
            <a:xfrm>
              <a:off x="656075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20"/>
            <p:cNvSpPr/>
            <p:nvPr/>
          </p:nvSpPr>
          <p:spPr>
            <a:xfrm>
              <a:off x="689784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20"/>
            <p:cNvSpPr/>
            <p:nvPr/>
          </p:nvSpPr>
          <p:spPr>
            <a:xfrm>
              <a:off x="7234932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20"/>
            <p:cNvSpPr/>
            <p:nvPr/>
          </p:nvSpPr>
          <p:spPr>
            <a:xfrm>
              <a:off x="757202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20"/>
            <p:cNvSpPr/>
            <p:nvPr/>
          </p:nvSpPr>
          <p:spPr>
            <a:xfrm>
              <a:off x="790911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20"/>
            <p:cNvSpPr/>
            <p:nvPr/>
          </p:nvSpPr>
          <p:spPr>
            <a:xfrm>
              <a:off x="8246201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20"/>
            <p:cNvSpPr/>
            <p:nvPr/>
          </p:nvSpPr>
          <p:spPr>
            <a:xfrm>
              <a:off x="5212394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0"/>
            <p:cNvSpPr/>
            <p:nvPr/>
          </p:nvSpPr>
          <p:spPr>
            <a:xfrm>
              <a:off x="5549484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0"/>
            <p:cNvSpPr/>
            <p:nvPr/>
          </p:nvSpPr>
          <p:spPr>
            <a:xfrm>
              <a:off x="5886575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0"/>
            <p:cNvSpPr/>
            <p:nvPr/>
          </p:nvSpPr>
          <p:spPr>
            <a:xfrm>
              <a:off x="622366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0"/>
            <p:cNvSpPr/>
            <p:nvPr/>
          </p:nvSpPr>
          <p:spPr>
            <a:xfrm>
              <a:off x="656075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0"/>
            <p:cNvSpPr/>
            <p:nvPr/>
          </p:nvSpPr>
          <p:spPr>
            <a:xfrm>
              <a:off x="6897844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0"/>
            <p:cNvSpPr/>
            <p:nvPr/>
          </p:nvSpPr>
          <p:spPr>
            <a:xfrm>
              <a:off x="7234932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0"/>
            <p:cNvSpPr/>
            <p:nvPr/>
          </p:nvSpPr>
          <p:spPr>
            <a:xfrm>
              <a:off x="757202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0"/>
            <p:cNvSpPr/>
            <p:nvPr/>
          </p:nvSpPr>
          <p:spPr>
            <a:xfrm>
              <a:off x="790911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0"/>
            <p:cNvSpPr/>
            <p:nvPr/>
          </p:nvSpPr>
          <p:spPr>
            <a:xfrm>
              <a:off x="8246201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0"/>
            <p:cNvSpPr/>
            <p:nvPr/>
          </p:nvSpPr>
          <p:spPr>
            <a:xfrm>
              <a:off x="521239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0"/>
            <p:cNvSpPr/>
            <p:nvPr/>
          </p:nvSpPr>
          <p:spPr>
            <a:xfrm>
              <a:off x="554948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0"/>
            <p:cNvSpPr/>
            <p:nvPr/>
          </p:nvSpPr>
          <p:spPr>
            <a:xfrm>
              <a:off x="5886575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0"/>
            <p:cNvSpPr/>
            <p:nvPr/>
          </p:nvSpPr>
          <p:spPr>
            <a:xfrm>
              <a:off x="622366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0"/>
            <p:cNvSpPr/>
            <p:nvPr/>
          </p:nvSpPr>
          <p:spPr>
            <a:xfrm>
              <a:off x="656075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0"/>
            <p:cNvSpPr/>
            <p:nvPr/>
          </p:nvSpPr>
          <p:spPr>
            <a:xfrm>
              <a:off x="689784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0"/>
            <p:cNvSpPr/>
            <p:nvPr/>
          </p:nvSpPr>
          <p:spPr>
            <a:xfrm>
              <a:off x="7234932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0"/>
            <p:cNvSpPr/>
            <p:nvPr/>
          </p:nvSpPr>
          <p:spPr>
            <a:xfrm>
              <a:off x="757202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0"/>
            <p:cNvSpPr/>
            <p:nvPr/>
          </p:nvSpPr>
          <p:spPr>
            <a:xfrm>
              <a:off x="790911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0"/>
            <p:cNvSpPr/>
            <p:nvPr/>
          </p:nvSpPr>
          <p:spPr>
            <a:xfrm>
              <a:off x="8246201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0"/>
            <p:cNvSpPr/>
            <p:nvPr/>
          </p:nvSpPr>
          <p:spPr>
            <a:xfrm>
              <a:off x="521239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0"/>
            <p:cNvSpPr/>
            <p:nvPr/>
          </p:nvSpPr>
          <p:spPr>
            <a:xfrm>
              <a:off x="554948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0"/>
            <p:cNvSpPr/>
            <p:nvPr/>
          </p:nvSpPr>
          <p:spPr>
            <a:xfrm>
              <a:off x="5886575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0"/>
            <p:cNvSpPr/>
            <p:nvPr/>
          </p:nvSpPr>
          <p:spPr>
            <a:xfrm>
              <a:off x="622366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20"/>
            <p:cNvSpPr/>
            <p:nvPr/>
          </p:nvSpPr>
          <p:spPr>
            <a:xfrm>
              <a:off x="656075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0"/>
            <p:cNvSpPr/>
            <p:nvPr/>
          </p:nvSpPr>
          <p:spPr>
            <a:xfrm>
              <a:off x="689784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20"/>
            <p:cNvSpPr/>
            <p:nvPr/>
          </p:nvSpPr>
          <p:spPr>
            <a:xfrm>
              <a:off x="7234932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20"/>
            <p:cNvSpPr/>
            <p:nvPr/>
          </p:nvSpPr>
          <p:spPr>
            <a:xfrm>
              <a:off x="757202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20"/>
            <p:cNvSpPr/>
            <p:nvPr/>
          </p:nvSpPr>
          <p:spPr>
            <a:xfrm>
              <a:off x="790911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20"/>
            <p:cNvSpPr/>
            <p:nvPr/>
          </p:nvSpPr>
          <p:spPr>
            <a:xfrm>
              <a:off x="8246201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20"/>
            <p:cNvSpPr/>
            <p:nvPr/>
          </p:nvSpPr>
          <p:spPr>
            <a:xfrm>
              <a:off x="521239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20"/>
            <p:cNvSpPr/>
            <p:nvPr/>
          </p:nvSpPr>
          <p:spPr>
            <a:xfrm>
              <a:off x="554948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20"/>
            <p:cNvSpPr/>
            <p:nvPr/>
          </p:nvSpPr>
          <p:spPr>
            <a:xfrm>
              <a:off x="5886575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20"/>
            <p:cNvSpPr/>
            <p:nvPr/>
          </p:nvSpPr>
          <p:spPr>
            <a:xfrm>
              <a:off x="622366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20"/>
            <p:cNvSpPr/>
            <p:nvPr/>
          </p:nvSpPr>
          <p:spPr>
            <a:xfrm>
              <a:off x="656075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20"/>
            <p:cNvSpPr/>
            <p:nvPr/>
          </p:nvSpPr>
          <p:spPr>
            <a:xfrm>
              <a:off x="689784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20"/>
            <p:cNvSpPr/>
            <p:nvPr/>
          </p:nvSpPr>
          <p:spPr>
            <a:xfrm>
              <a:off x="7234932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20"/>
            <p:cNvSpPr/>
            <p:nvPr/>
          </p:nvSpPr>
          <p:spPr>
            <a:xfrm>
              <a:off x="757202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20"/>
            <p:cNvSpPr/>
            <p:nvPr/>
          </p:nvSpPr>
          <p:spPr>
            <a:xfrm>
              <a:off x="790911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20"/>
            <p:cNvSpPr/>
            <p:nvPr/>
          </p:nvSpPr>
          <p:spPr>
            <a:xfrm>
              <a:off x="8246201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3" name="Google Shape;223;p20"/>
          <p:cNvSpPr txBox="1"/>
          <p:nvPr>
            <p:ph type="title"/>
          </p:nvPr>
        </p:nvSpPr>
        <p:spPr>
          <a:xfrm>
            <a:off x="224300" y="2033700"/>
            <a:ext cx="5474100" cy="33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latin typeface="Arial"/>
                <a:ea typeface="Arial"/>
                <a:cs typeface="Arial"/>
                <a:sym typeface="Arial"/>
              </a:rPr>
              <a:t>Missing Countries:</a:t>
            </a:r>
            <a:endParaRPr b="1" sz="1300"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●"/>
            </a:pPr>
            <a:r>
              <a:rPr lang="en" sz="1300">
                <a:latin typeface="Arial"/>
                <a:ea typeface="Arial"/>
                <a:cs typeface="Arial"/>
                <a:sym typeface="Arial"/>
              </a:rPr>
              <a:t>Display the list of countries not found in the country_info table.</a:t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latin typeface="Arial"/>
                <a:ea typeface="Arial"/>
                <a:cs typeface="Arial"/>
                <a:sym typeface="Arial"/>
              </a:rPr>
              <a:t>Frequency Counts:</a:t>
            </a:r>
            <a:endParaRPr b="1" sz="1300"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●"/>
            </a:pPr>
            <a:r>
              <a:rPr lang="en" sz="1300">
                <a:latin typeface="Arial"/>
                <a:ea typeface="Arial"/>
                <a:cs typeface="Arial"/>
                <a:sym typeface="Arial"/>
              </a:rPr>
              <a:t>Analysis of categories, series, tourism types, and continents.</a:t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latin typeface="Arial"/>
                <a:ea typeface="Arial"/>
                <a:cs typeface="Arial"/>
                <a:sym typeface="Arial"/>
              </a:rPr>
              <a:t>Descriptive Statistics:</a:t>
            </a:r>
            <a:endParaRPr b="1" sz="1300"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●"/>
            </a:pPr>
            <a:r>
              <a:rPr lang="en" sz="1300">
                <a:latin typeface="Arial"/>
                <a:ea typeface="Arial"/>
                <a:cs typeface="Arial"/>
                <a:sym typeface="Arial"/>
              </a:rPr>
              <a:t>Mean, minimum, and maximum values for tourism data in 2014.</a:t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400"/>
          </a:p>
        </p:txBody>
      </p:sp>
      <p:sp>
        <p:nvSpPr>
          <p:cNvPr id="224" name="Google Shape;224;p20"/>
          <p:cNvSpPr txBox="1"/>
          <p:nvPr/>
        </p:nvSpPr>
        <p:spPr>
          <a:xfrm>
            <a:off x="-228600" y="381000"/>
            <a:ext cx="4730100" cy="165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Analytical Insights</a:t>
            </a:r>
            <a:endParaRPr b="1" sz="3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4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21"/>
          <p:cNvPicPr preferRelativeResize="0"/>
          <p:nvPr/>
        </p:nvPicPr>
        <p:blipFill rotWithShape="1">
          <a:blip r:embed="rId3">
            <a:alphaModFix amt="80000"/>
          </a:blip>
          <a:srcRect b="9477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chemeClr val="lt1">
                <a:alpha val="87000"/>
              </a:schemeClr>
            </a:outerShdw>
          </a:effectLst>
        </p:spPr>
      </p:pic>
      <p:sp>
        <p:nvSpPr>
          <p:cNvPr id="230" name="Google Shape;230;p21"/>
          <p:cNvSpPr txBox="1"/>
          <p:nvPr>
            <p:ph type="title"/>
          </p:nvPr>
        </p:nvSpPr>
        <p:spPr>
          <a:xfrm>
            <a:off x="1938050" y="488250"/>
            <a:ext cx="48702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7000">
                <a:latin typeface="Pacifico"/>
                <a:ea typeface="Pacifico"/>
                <a:cs typeface="Pacifico"/>
                <a:sym typeface="Pacifico"/>
              </a:rPr>
              <a:t>Thank you!</a:t>
            </a:r>
            <a:endParaRPr sz="10000">
              <a:latin typeface="Pacifico"/>
              <a:ea typeface="Pacifico"/>
              <a:cs typeface="Pacifico"/>
              <a:sym typeface="Pacific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